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64"/>
  </p:notesMasterIdLst>
  <p:sldIdLst>
    <p:sldId id="256" r:id="rId2"/>
    <p:sldId id="258" r:id="rId3"/>
    <p:sldId id="260" r:id="rId4"/>
    <p:sldId id="259" r:id="rId5"/>
    <p:sldId id="263" r:id="rId6"/>
    <p:sldId id="265" r:id="rId7"/>
    <p:sldId id="270" r:id="rId8"/>
    <p:sldId id="269" r:id="rId9"/>
    <p:sldId id="268" r:id="rId10"/>
    <p:sldId id="267" r:id="rId11"/>
    <p:sldId id="266" r:id="rId12"/>
    <p:sldId id="276" r:id="rId13"/>
    <p:sldId id="275" r:id="rId14"/>
    <p:sldId id="274" r:id="rId15"/>
    <p:sldId id="273" r:id="rId16"/>
    <p:sldId id="271" r:id="rId17"/>
    <p:sldId id="261" r:id="rId18"/>
    <p:sldId id="283" r:id="rId19"/>
    <p:sldId id="282" r:id="rId20"/>
    <p:sldId id="305" r:id="rId21"/>
    <p:sldId id="304" r:id="rId22"/>
    <p:sldId id="310" r:id="rId23"/>
    <p:sldId id="309" r:id="rId24"/>
    <p:sldId id="308" r:id="rId25"/>
    <p:sldId id="307" r:id="rId26"/>
    <p:sldId id="306" r:id="rId27"/>
    <p:sldId id="303" r:id="rId28"/>
    <p:sldId id="313" r:id="rId29"/>
    <p:sldId id="312" r:id="rId30"/>
    <p:sldId id="321" r:id="rId31"/>
    <p:sldId id="320" r:id="rId32"/>
    <p:sldId id="319" r:id="rId33"/>
    <p:sldId id="318" r:id="rId34"/>
    <p:sldId id="317" r:id="rId35"/>
    <p:sldId id="316" r:id="rId36"/>
    <p:sldId id="315" r:id="rId37"/>
    <p:sldId id="314" r:id="rId38"/>
    <p:sldId id="311" r:id="rId39"/>
    <p:sldId id="336" r:id="rId40"/>
    <p:sldId id="335" r:id="rId41"/>
    <p:sldId id="334" r:id="rId42"/>
    <p:sldId id="333" r:id="rId43"/>
    <p:sldId id="332" r:id="rId44"/>
    <p:sldId id="331" r:id="rId45"/>
    <p:sldId id="330" r:id="rId46"/>
    <p:sldId id="329" r:id="rId47"/>
    <p:sldId id="328" r:id="rId48"/>
    <p:sldId id="340" r:id="rId49"/>
    <p:sldId id="339" r:id="rId50"/>
    <p:sldId id="338" r:id="rId51"/>
    <p:sldId id="337" r:id="rId52"/>
    <p:sldId id="327" r:id="rId53"/>
    <p:sldId id="326" r:id="rId54"/>
    <p:sldId id="345" r:id="rId55"/>
    <p:sldId id="325" r:id="rId56"/>
    <p:sldId id="343" r:id="rId57"/>
    <p:sldId id="344" r:id="rId58"/>
    <p:sldId id="342" r:id="rId59"/>
    <p:sldId id="341" r:id="rId60"/>
    <p:sldId id="324" r:id="rId61"/>
    <p:sldId id="323" r:id="rId62"/>
    <p:sldId id="302" r:id="rId6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912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e4a9aa991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e4a9aa991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45704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e4a9aa991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e4a9aa991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96961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e4a9aa991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e4a9aa991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67605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e4a9aa991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e4a9aa991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13249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e4a9aa991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e4a9aa991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62785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e4a9aa991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e4a9aa991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52634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e4a9aa991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e4a9aa991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58157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e4a9aa991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e4a9aa991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34098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e4a9aa991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e4a9aa991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67464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e4a9aa991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e4a9aa991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11452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e4a9aa991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e4a9aa991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57124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e4a9aa991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e4a9aa991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93701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e4a9aa991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e4a9aa991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53359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e4a9aa991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e4a9aa991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56136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e4a9aa991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e4a9aa991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96368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e4a9aa991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e4a9aa991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6380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e4a9aa991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e4a9aa991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370643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e4a9aa991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e4a9aa991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83138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e4a9aa991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e4a9aa991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474305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e4a9aa991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e4a9aa991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00681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e4a9aa991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e4a9aa991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64618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e4a9aa991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e4a9aa991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806052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e4a9aa991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e4a9aa991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269130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e4a9aa991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e4a9aa991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300408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e4a9aa991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e4a9aa991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121098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e4a9aa991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e4a9aa991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867901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e4a9aa991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e4a9aa991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310928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e4a9aa991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e4a9aa991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188901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e4a9aa991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e4a9aa991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314296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e4a9aa991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e4a9aa991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100230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e4a9aa991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e4a9aa991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497723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e4a9aa991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e4a9aa991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68330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e4a9aa991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e4a9aa991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875022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e4a9aa991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e4a9aa991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44648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e4a9aa991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e4a9aa991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042358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e4a9aa991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e4a9aa991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24638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e4a9aa991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e4a9aa991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69697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e4a9aa991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e4a9aa991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632344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e4a9aa991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e4a9aa991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990341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e4a9aa991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e4a9aa991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385939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e4a9aa991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e4a9aa991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554511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e4a9aa991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e4a9aa991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339247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e4a9aa991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e4a9aa991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88417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e4a9aa991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e4a9aa991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814550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e4a9aa991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e4a9aa991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426753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e4a9aa991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e4a9aa991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754830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e4a9aa991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e4a9aa991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657854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e4a9aa991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e4a9aa991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459456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e4a9aa991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e4a9aa991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929325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e4a9aa991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e4a9aa991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838527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e4a9aa991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e4a9aa991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194437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e4a9aa991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e4a9aa991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00497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e4a9aa991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e4a9aa991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096830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e4a9aa991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e4a9aa991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87190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e4a9aa991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e4a9aa991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735912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e4a9aa991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e4a9aa991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217845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e4a9aa991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e4a9aa991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683750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e4a9aa991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e4a9aa991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82474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e4a9aa991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e4a9aa991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37325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e4a9aa991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e4a9aa991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32696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e4a9aa991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e4a9aa991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5449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5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 title="capa-apresentaçã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723014" y="1566700"/>
            <a:ext cx="7591646" cy="1846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b="1" dirty="0">
                <a:solidFill>
                  <a:schemeClr val="lt1"/>
                </a:solidFill>
              </a:rPr>
              <a:t>DIAGNÓSTICO DA FROTA E DOS PROCESSOS ATUAIS</a:t>
            </a:r>
            <a:endParaRPr sz="3600" b="1" dirty="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 title="FUNDO-APRESENTAÇÃ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E49D1832-2157-4F4C-B18F-B8B5C55980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498" y="87439"/>
            <a:ext cx="8669263" cy="379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0010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 title="FUNDO-APRESENTAÇÃ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A52AEAC6-9665-4D65-B836-E7CA7876AF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5509" y="355785"/>
            <a:ext cx="5492972" cy="1597290"/>
          </a:xfrm>
          <a:prstGeom prst="rect">
            <a:avLst/>
          </a:prstGeom>
        </p:spPr>
      </p:pic>
      <p:pic>
        <p:nvPicPr>
          <p:cNvPr id="1030" name="Picture 6" descr="Diagnóstico da gestão de frota: avalie a maturidade da operação">
            <a:extLst>
              <a:ext uri="{FF2B5EF4-FFF2-40B4-BE49-F238E27FC236}">
                <a16:creationId xmlns:a16="http://schemas.microsoft.com/office/drawing/2014/main" id="{5CF9D252-47CA-42FA-B340-458C23A20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510" y="2103806"/>
            <a:ext cx="3268980" cy="2446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01438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 title="FUNDO-APRESENTAÇÃ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93F11433-2A45-4C7D-A05E-12CEC2912A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390" y="505849"/>
            <a:ext cx="8413209" cy="3174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5290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 title="FUNDO-APRESENTAÇÃ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690E992F-5925-485C-8D15-5B88FFEE78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640" y="178882"/>
            <a:ext cx="5760720" cy="4328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9080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 title="FUNDO-APRESENTAÇÃ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F388A4A9-357E-4435-BA54-EAE2C365CA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" y="342741"/>
            <a:ext cx="8663940" cy="365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7325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 title="FUNDO-APRESENTAÇÃ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644FE67A-3A6D-4E11-8639-FC0C3C9E89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525" y="121717"/>
            <a:ext cx="8413209" cy="395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4717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 title="FUNDO-APRESENTAÇÃ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1633E29A-FE7F-4FF0-90C7-78422CFFF3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5860" y="0"/>
            <a:ext cx="6812280" cy="449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9700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 title="FUNDO-APRESENTAÇÃ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BB9EC7E6-BFE7-476B-9BE3-6C729B5F15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790" y="160020"/>
            <a:ext cx="7587653" cy="393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3088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 title="FUNDO-APRESENTAÇÃ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2F879C7E-DD58-4E28-A0DC-CEB3C68BEE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350" y="402959"/>
            <a:ext cx="8797290" cy="3483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3267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 title="FUNDO-APRESENTAÇÃ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EAD96977-7DA8-4D0D-8CCB-474E58A0A1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83" y="175079"/>
            <a:ext cx="8474174" cy="374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2480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 title="FUNDO-APRESENTAÇÃ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DB631970-A748-427F-A38E-011680C53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5692"/>
            <a:ext cx="2961799" cy="4199861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E3B163EC-748A-4A9F-94C5-FACBCD728E62}"/>
              </a:ext>
            </a:extLst>
          </p:cNvPr>
          <p:cNvSpPr txBox="1"/>
          <p:nvPr/>
        </p:nvSpPr>
        <p:spPr>
          <a:xfrm>
            <a:off x="3830395" y="690840"/>
            <a:ext cx="4444999" cy="687198"/>
          </a:xfrm>
          <a:prstGeom prst="rect">
            <a:avLst/>
          </a:prstGeom>
          <a:noFill/>
        </p:spPr>
        <p:txBody>
          <a:bodyPr wrap="square" lIns="70954" tIns="35476" rIns="70954" bIns="35476" rtlCol="0">
            <a:spAutoFit/>
          </a:bodyPr>
          <a:lstStyle/>
          <a:p>
            <a:pPr algn="ctr"/>
            <a:r>
              <a:rPr lang="pt-BR" sz="2000" b="1" dirty="0">
                <a:solidFill>
                  <a:srgbClr val="002060"/>
                </a:solidFill>
                <a:latin typeface="Alexandria Medium" panose="020B0604020202020204" charset="-78"/>
                <a:cs typeface="Alexandria Medium" panose="020B0604020202020204" charset="-78"/>
              </a:rPr>
              <a:t>PROFESSOR ESPECIALISTA</a:t>
            </a:r>
          </a:p>
          <a:p>
            <a:pPr algn="ctr"/>
            <a:r>
              <a:rPr lang="pt-BR" sz="2000" b="1" dirty="0">
                <a:solidFill>
                  <a:srgbClr val="002060"/>
                </a:solidFill>
                <a:latin typeface="Alexandria Medium" panose="020B0604020202020204" charset="-78"/>
                <a:cs typeface="Alexandria Medium" panose="020B0604020202020204" charset="-78"/>
              </a:rPr>
              <a:t> ÉDERSON WILIAMS DA PAZ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C3404013-171D-4D8C-9A14-476A7E0BCDB6}"/>
              </a:ext>
            </a:extLst>
          </p:cNvPr>
          <p:cNvSpPr/>
          <p:nvPr/>
        </p:nvSpPr>
        <p:spPr>
          <a:xfrm>
            <a:off x="3072809" y="1619362"/>
            <a:ext cx="5972096" cy="22574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7185" algn="ctr">
              <a:lnSpc>
                <a:spcPct val="107000"/>
              </a:lnSpc>
              <a:spcAft>
                <a:spcPts val="600"/>
              </a:spcAft>
            </a:pPr>
            <a:r>
              <a:rPr lang="pt-BR" sz="1200" dirty="0">
                <a:latin typeface="Manrope" panose="020B0604020202020204" charset="0"/>
                <a:ea typeface="Calibri" panose="020F0502020204030204" pitchFamily="34" charset="0"/>
              </a:rPr>
              <a:t>Contador e Palestrante habilitado no CRC-SP, Assessor e Consultor Público. Especialista em Finanças, Contabilidade e Controladoria pela Universidade do Oeste Paulista – UNOESTE; Especialista em Gestão Pública pela Faculdade Unypública; Bacharel em Ciências Contábeis pela Faculdade de Ciências Contábeis e Administração de Tupã – FACCAT; experiência em Contabilidade Pública, Orçamento Público, Execução Orçamentária e elaboração de PPA, LDO e LOA, preenchimento de sistema como: SIOPS, SIOPE, SICONFI, CDP, SIGPC, Matriz de Saldos Contábeis; Elaboração e apresentação de Audiências Públicas; Foi Contador Público no município de </a:t>
            </a:r>
            <a:r>
              <a:rPr lang="pt-BR" sz="1200" dirty="0" err="1">
                <a:latin typeface="Manrope" panose="020B0604020202020204" charset="0"/>
                <a:ea typeface="Calibri" panose="020F0502020204030204" pitchFamily="34" charset="0"/>
              </a:rPr>
              <a:t>Iepê</a:t>
            </a:r>
            <a:r>
              <a:rPr lang="pt-BR" sz="1200" dirty="0">
                <a:latin typeface="Manrope" panose="020B0604020202020204" charset="0"/>
                <a:ea typeface="Calibri" panose="020F0502020204030204" pitchFamily="34" charset="0"/>
              </a:rPr>
              <a:t> – SP; Atuou como Diretor da Divisão de Contabilidade no município de Rancharia – SP, e como Diretor do Departamento de Contabilidade no município de Martinópolis – SP, Coautor do livro “Compilados de SST no </a:t>
            </a:r>
            <a:r>
              <a:rPr lang="pt-BR" sz="1200" dirty="0" err="1">
                <a:latin typeface="Manrope" panose="020B0604020202020204" charset="0"/>
                <a:ea typeface="Calibri" panose="020F0502020204030204" pitchFamily="34" charset="0"/>
              </a:rPr>
              <a:t>eSocial</a:t>
            </a:r>
            <a:r>
              <a:rPr lang="pt-BR" sz="1200" dirty="0">
                <a:latin typeface="Manrope" panose="020B0604020202020204" charset="0"/>
                <a:ea typeface="Calibri" panose="020F0502020204030204" pitchFamily="34" charset="0"/>
              </a:rPr>
              <a:t> – 2024 – Para Órgãos Públicos”.</a:t>
            </a:r>
          </a:p>
        </p:txBody>
      </p:sp>
    </p:spTree>
    <p:extLst>
      <p:ext uri="{BB962C8B-B14F-4D97-AF65-F5344CB8AC3E}">
        <p14:creationId xmlns:p14="http://schemas.microsoft.com/office/powerpoint/2010/main" val="10520009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 title="FUNDO-APRESENTAÇÃ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EA599792-5B0F-4962-8415-7B7E2E3B99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400" y="0"/>
            <a:ext cx="5052060" cy="452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8739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 title="FUNDO-APRESENTAÇÃ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EA7084A1-ADEE-4251-90EC-BFEC2CDA59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526" y="169779"/>
            <a:ext cx="7504938" cy="4036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1817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 title="FUNDO-APRESENTAÇÃ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FB42462F-A03D-46AB-8701-CD9C478481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030" y="160119"/>
            <a:ext cx="8401050" cy="369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7188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 title="FUNDO-APRESENTAÇÃ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97E278DF-7BAC-467C-99A2-49520687D4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441" y="205739"/>
            <a:ext cx="8065009" cy="4160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2664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 title="FUNDO-APRESENTAÇÃ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8BD3AF64-D101-4ABA-B678-6CB58F28E2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740" y="411480"/>
            <a:ext cx="8652510" cy="3408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0962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 title="FUNDO-APRESENTAÇÃ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0" descr="preencoded.png">
            <a:extLst>
              <a:ext uri="{FF2B5EF4-FFF2-40B4-BE49-F238E27FC236}">
                <a16:creationId xmlns:a16="http://schemas.microsoft.com/office/drawing/2014/main" id="{EE12E737-B836-4006-9561-6CE1888A98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1440"/>
            <a:ext cx="2766060" cy="4194809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C4760654-30BA-48B2-A135-2B6C36D2F8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5058" y="0"/>
            <a:ext cx="5408831" cy="419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2632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 title="FUNDO-APRESENTAÇÃ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FE3C6978-BBAE-40A2-A03E-AE73CC3EC7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170" y="465532"/>
            <a:ext cx="8629650" cy="3206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8851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 title="FUNDO-APRESENTAÇÃ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hape 18">
            <a:extLst>
              <a:ext uri="{FF2B5EF4-FFF2-40B4-BE49-F238E27FC236}">
                <a16:creationId xmlns:a16="http://schemas.microsoft.com/office/drawing/2014/main" id="{E2587220-948C-496E-A8CB-DB3A0FA7CA37}"/>
              </a:ext>
            </a:extLst>
          </p:cNvPr>
          <p:cNvSpPr/>
          <p:nvPr/>
        </p:nvSpPr>
        <p:spPr>
          <a:xfrm>
            <a:off x="262890" y="1645841"/>
            <a:ext cx="8686800" cy="1588849"/>
          </a:xfrm>
          <a:prstGeom prst="roundRect">
            <a:avLst>
              <a:gd name="adj" fmla="val 7502"/>
            </a:avLst>
          </a:prstGeom>
          <a:solidFill>
            <a:srgbClr val="D6F5EE"/>
          </a:solidFill>
          <a:ln/>
        </p:spPr>
      </p:sp>
      <p:pic>
        <p:nvPicPr>
          <p:cNvPr id="4" name="Image 0" descr="preencoded.png">
            <a:extLst>
              <a:ext uri="{FF2B5EF4-FFF2-40B4-BE49-F238E27FC236}">
                <a16:creationId xmlns:a16="http://schemas.microsoft.com/office/drawing/2014/main" id="{43BD324B-495B-4EEC-9517-F5C7CC15E3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536" y="2072677"/>
            <a:ext cx="586066" cy="735175"/>
          </a:xfrm>
          <a:prstGeom prst="rect">
            <a:avLst/>
          </a:prstGeom>
        </p:spPr>
      </p:pic>
      <p:sp>
        <p:nvSpPr>
          <p:cNvPr id="5" name="Text 19">
            <a:extLst>
              <a:ext uri="{FF2B5EF4-FFF2-40B4-BE49-F238E27FC236}">
                <a16:creationId xmlns:a16="http://schemas.microsoft.com/office/drawing/2014/main" id="{9253E57E-0E70-49BA-868F-F266D75638F0}"/>
              </a:ext>
            </a:extLst>
          </p:cNvPr>
          <p:cNvSpPr/>
          <p:nvPr/>
        </p:nvSpPr>
        <p:spPr>
          <a:xfrm>
            <a:off x="1508760" y="1986186"/>
            <a:ext cx="7061772" cy="90815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fontScale="92500" lnSpcReduction="20000"/>
          </a:bodyPr>
          <a:lstStyle/>
          <a:p>
            <a:pPr marL="0" indent="0" algn="just">
              <a:lnSpc>
                <a:spcPct val="133000"/>
              </a:lnSpc>
              <a:buNone/>
            </a:pPr>
            <a:r>
              <a:rPr lang="en-US" sz="1800" b="1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Uma gestão administrativa estruturada é a base para reduzir custos, garantir conformidade legal e aumentar a eficiência operacional da frota.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27554572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 title="FUNDO-APRESENTAÇÃ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0" descr="preencoded.png">
            <a:extLst>
              <a:ext uri="{FF2B5EF4-FFF2-40B4-BE49-F238E27FC236}">
                <a16:creationId xmlns:a16="http://schemas.microsoft.com/office/drawing/2014/main" id="{83634EB6-401B-44F0-82B9-C0ACC7C755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0010"/>
            <a:ext cx="2765990" cy="4217669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C21A9734-9F25-4439-8C29-926DB8ABB0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7712" y="1160032"/>
            <a:ext cx="5954556" cy="2057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6280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 title="FUNDO-APRESENTAÇÃ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AEC512B1-05B5-46F3-9750-926B04A30A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4514"/>
            <a:ext cx="8423910" cy="378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0218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 title="FUNDO-APRESENTAÇÃ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ítulo 7">
            <a:extLst>
              <a:ext uri="{FF2B5EF4-FFF2-40B4-BE49-F238E27FC236}">
                <a16:creationId xmlns:a16="http://schemas.microsoft.com/office/drawing/2014/main" id="{EECE062B-5037-4085-AD6F-BF014DD0272C}"/>
              </a:ext>
            </a:extLst>
          </p:cNvPr>
          <p:cNvSpPr txBox="1">
            <a:spLocks/>
          </p:cNvSpPr>
          <p:nvPr/>
        </p:nvSpPr>
        <p:spPr>
          <a:xfrm>
            <a:off x="2159232" y="466253"/>
            <a:ext cx="4825525" cy="560785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MÓDULO 1</a:t>
            </a:r>
          </a:p>
        </p:txBody>
      </p:sp>
      <p:sp>
        <p:nvSpPr>
          <p:cNvPr id="5" name="Espaço Reservado para Conteúdo 9">
            <a:extLst>
              <a:ext uri="{FF2B5EF4-FFF2-40B4-BE49-F238E27FC236}">
                <a16:creationId xmlns:a16="http://schemas.microsoft.com/office/drawing/2014/main" id="{FAAE7965-06C3-4740-A6C6-1F29900E4DEA}"/>
              </a:ext>
            </a:extLst>
          </p:cNvPr>
          <p:cNvSpPr txBox="1">
            <a:spLocks/>
          </p:cNvSpPr>
          <p:nvPr/>
        </p:nvSpPr>
        <p:spPr>
          <a:xfrm>
            <a:off x="1478754" y="1303525"/>
            <a:ext cx="6186492" cy="2536450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70000"/>
              </a:lnSpc>
            </a:pPr>
            <a:r>
              <a:rPr lang="pt-BR" sz="1100" b="0" i="0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1. Levantamento de dados: uso, gastos, manutenções, controle </a:t>
            </a:r>
            <a:br>
              <a:rPr lang="pt-BR" sz="11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pt-BR" sz="1100" b="0" i="0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2. Identificação de gargalos operacionais </a:t>
            </a:r>
            <a:br>
              <a:rPr lang="pt-BR" sz="11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pt-BR" sz="1100" b="0" i="0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3. Avaliação da maturidade digital da gestão de frota </a:t>
            </a:r>
            <a:br>
              <a:rPr lang="pt-BR" sz="11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pt-BR" sz="1100" b="0" i="0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4. Análise do perfil dos motoristas e operadores </a:t>
            </a:r>
            <a:br>
              <a:rPr lang="pt-BR" sz="11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pt-BR" sz="1100" b="0" i="0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5. atual da frota: ativos, obsolescência e uso por setor </a:t>
            </a:r>
            <a:br>
              <a:rPr lang="pt-BR" sz="11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pt-BR" sz="1100" b="0" i="0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6. Identificação de falhas recorrentes e retrabalhos </a:t>
            </a:r>
            <a:br>
              <a:rPr lang="pt-BR" sz="11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pt-BR" sz="1100" b="0" i="0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7. Documentos e formulários utilizados nos registros manuais </a:t>
            </a:r>
            <a:br>
              <a:rPr lang="pt-BR" sz="11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pt-BR" sz="1100" b="0" i="0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8. Relacionamento com oficinas, contratos vigentes e prestadores</a:t>
            </a:r>
            <a:endParaRPr lang="pt-BR" sz="1800" b="1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42129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 title="FUNDO-APRESENTAÇÃ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6D8F324B-380A-4287-B550-EDF562E951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762" y="137161"/>
            <a:ext cx="8019288" cy="393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6551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 title="FUNDO-APRESENTAÇÃ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08EA5128-940C-4C59-AF36-B312F017D3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740" y="606422"/>
            <a:ext cx="8652510" cy="3199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7048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 title="FUNDO-APRESENTAÇÃ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523D3DD1-0BED-4D9E-9425-AE8348B9C0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55" y="495232"/>
            <a:ext cx="8641080" cy="3398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9603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 title="FUNDO-APRESENTAÇÃ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0" descr="preencoded.png">
            <a:extLst>
              <a:ext uri="{FF2B5EF4-FFF2-40B4-BE49-F238E27FC236}">
                <a16:creationId xmlns:a16="http://schemas.microsoft.com/office/drawing/2014/main" id="{2A79FE24-BCA3-420A-978C-B8BA881819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5726"/>
            <a:ext cx="2811780" cy="4217775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BA687639-2209-4C90-9473-EA8587314F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9434" y="1059999"/>
            <a:ext cx="5417346" cy="2269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9362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 title="FUNDO-APRESENTAÇÃ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04D55C43-4C2F-41EB-BEA6-9E460A40B5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025" y="675516"/>
            <a:ext cx="8663940" cy="3038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4643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 title="FUNDO-APRESENTAÇÃ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C389BC42-5A83-4415-A9E0-1D30CC9857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65" y="161564"/>
            <a:ext cx="8641080" cy="3768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4047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 title="FUNDO-APRESENTAÇÃ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60F90045-3D57-4435-BE5D-6982359A45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28834"/>
            <a:ext cx="8481060" cy="394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491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 title="FUNDO-APRESENTAÇÃ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624755E9-1900-4F79-AD42-45DBFF51BE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6906" y="0"/>
            <a:ext cx="6210177" cy="456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5671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 title="FUNDO-APRESENTAÇÃ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0" descr="preencoded.png">
            <a:extLst>
              <a:ext uri="{FF2B5EF4-FFF2-40B4-BE49-F238E27FC236}">
                <a16:creationId xmlns:a16="http://schemas.microsoft.com/office/drawing/2014/main" id="{D1285387-D8A9-4367-9989-4345349EA3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5221" y="171450"/>
            <a:ext cx="2522157" cy="378333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82092730-1D72-4659-B576-73F2F1C64D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697" y="902970"/>
            <a:ext cx="5194894" cy="2318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1142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 title="FUNDO-APRESENTAÇÃ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4D61233E-E956-4F09-BF20-D91D0B20CC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4301"/>
            <a:ext cx="8343900" cy="3771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0606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 title="FUNDO-APRESENTAÇÃ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3B8FFC41-6281-4BF5-A331-4D451C059CD3}"/>
              </a:ext>
            </a:extLst>
          </p:cNvPr>
          <p:cNvSpPr txBox="1">
            <a:spLocks/>
          </p:cNvSpPr>
          <p:nvPr/>
        </p:nvSpPr>
        <p:spPr>
          <a:xfrm>
            <a:off x="849689" y="520994"/>
            <a:ext cx="7444621" cy="325090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3200" b="1" dirty="0">
              <a:latin typeface="Calibri" panose="020F0502020204030204" pitchFamily="34" charset="0"/>
            </a:endParaRPr>
          </a:p>
          <a:p>
            <a:pPr algn="ctr"/>
            <a:r>
              <a:rPr lang="pt-BR" sz="3600" dirty="0"/>
              <a:t>"Antes de acelerar, precisamos entender o motor: o diagnóstico que transforma dados atuais em direção para o futuro."</a:t>
            </a:r>
            <a:endParaRPr lang="pt-BR" sz="28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63097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 title="FUNDO-APRESENTAÇÃ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0DE1E9D0-0082-45D0-B46B-BE83E05D6D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543" y="143920"/>
            <a:ext cx="7216903" cy="407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6665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 title="FUNDO-APRESENTAÇÃ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C92C874A-3B16-495F-B83D-E922794E1A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" y="125729"/>
            <a:ext cx="8196809" cy="410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4932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 title="FUNDO-APRESENTAÇÃ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A96FBA9B-6E26-4348-BB49-6C15CB8AB5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305" y="222225"/>
            <a:ext cx="8675380" cy="371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66038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 title="FUNDO-APRESENTAÇÃ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" y="-21045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0" descr="preencoded.png">
            <a:extLst>
              <a:ext uri="{FF2B5EF4-FFF2-40B4-BE49-F238E27FC236}">
                <a16:creationId xmlns:a16="http://schemas.microsoft.com/office/drawing/2014/main" id="{179EB734-7FA7-4F18-8CBD-9F391C1ED9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575" y="881161"/>
            <a:ext cx="3041845" cy="3041921"/>
          </a:xfrm>
          <a:prstGeom prst="rect">
            <a:avLst/>
          </a:prstGeom>
        </p:spPr>
      </p:pic>
      <p:sp>
        <p:nvSpPr>
          <p:cNvPr id="5" name="Text 0">
            <a:extLst>
              <a:ext uri="{FF2B5EF4-FFF2-40B4-BE49-F238E27FC236}">
                <a16:creationId xmlns:a16="http://schemas.microsoft.com/office/drawing/2014/main" id="{3C0FEC5A-A6C3-4608-9B2B-DE3981CD9637}"/>
              </a:ext>
            </a:extLst>
          </p:cNvPr>
          <p:cNvSpPr/>
          <p:nvPr/>
        </p:nvSpPr>
        <p:spPr>
          <a:xfrm>
            <a:off x="661475" y="454819"/>
            <a:ext cx="676893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600" b="1" dirty="0">
                <a:solidFill>
                  <a:srgbClr val="333F70"/>
                </a:solidFill>
                <a:latin typeface="+mn-lt"/>
                <a:ea typeface="Unbounded Bold" pitchFamily="34" charset="-122"/>
                <a:cs typeface="Unbounded Bold" pitchFamily="34" charset="-120"/>
              </a:rPr>
              <a:t>Painéis Gerenciais e Indicadores em Tempo Real</a:t>
            </a:r>
            <a:endParaRPr lang="en-US" sz="1600" dirty="0">
              <a:latin typeface="+mn-lt"/>
            </a:endParaRPr>
          </a:p>
        </p:txBody>
      </p:sp>
      <p:sp>
        <p:nvSpPr>
          <p:cNvPr id="6" name="Text 2">
            <a:extLst>
              <a:ext uri="{FF2B5EF4-FFF2-40B4-BE49-F238E27FC236}">
                <a16:creationId xmlns:a16="http://schemas.microsoft.com/office/drawing/2014/main" id="{E8567D2A-8496-4F54-A8C8-578335A8925D}"/>
              </a:ext>
            </a:extLst>
          </p:cNvPr>
          <p:cNvSpPr/>
          <p:nvPr/>
        </p:nvSpPr>
        <p:spPr>
          <a:xfrm>
            <a:off x="4957173" y="1200121"/>
            <a:ext cx="3288424" cy="1291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050" b="1" dirty="0">
                <a:solidFill>
                  <a:srgbClr val="002060"/>
                </a:solidFill>
                <a:latin typeface="+mn-lt"/>
                <a:ea typeface="Unbounded Bold" pitchFamily="34" charset="-122"/>
                <a:cs typeface="Unbounded Bold" pitchFamily="34" charset="-120"/>
              </a:rPr>
              <a:t>Indicadores-Chave de Desempenho (KPIs)</a:t>
            </a:r>
            <a:endParaRPr lang="en-US" sz="105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7" name="Image 1" descr="preencoded.png">
            <a:extLst>
              <a:ext uri="{FF2B5EF4-FFF2-40B4-BE49-F238E27FC236}">
                <a16:creationId xmlns:a16="http://schemas.microsoft.com/office/drawing/2014/main" id="{180AC6DB-39F5-4892-B3A1-807DE91D70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22302" y="1608825"/>
            <a:ext cx="234871" cy="234877"/>
          </a:xfrm>
          <a:prstGeom prst="rect">
            <a:avLst/>
          </a:prstGeom>
        </p:spPr>
      </p:pic>
      <p:sp>
        <p:nvSpPr>
          <p:cNvPr id="8" name="Text 3">
            <a:extLst>
              <a:ext uri="{FF2B5EF4-FFF2-40B4-BE49-F238E27FC236}">
                <a16:creationId xmlns:a16="http://schemas.microsoft.com/office/drawing/2014/main" id="{02542E85-5D50-4C92-A10A-EF1154770192}"/>
              </a:ext>
            </a:extLst>
          </p:cNvPr>
          <p:cNvSpPr/>
          <p:nvPr/>
        </p:nvSpPr>
        <p:spPr>
          <a:xfrm>
            <a:off x="5271571" y="1517818"/>
            <a:ext cx="1509774" cy="1291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050" b="1" dirty="0">
                <a:solidFill>
                  <a:srgbClr val="002060"/>
                </a:solidFill>
                <a:latin typeface="+mn-lt"/>
                <a:ea typeface="Unbounded Bold" pitchFamily="34" charset="-122"/>
                <a:cs typeface="Unbounded Bold" pitchFamily="34" charset="-120"/>
              </a:rPr>
              <a:t>Custo por km / por hora</a:t>
            </a:r>
            <a:endParaRPr lang="en-US" sz="105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9" name="Text 4">
            <a:extLst>
              <a:ext uri="{FF2B5EF4-FFF2-40B4-BE49-F238E27FC236}">
                <a16:creationId xmlns:a16="http://schemas.microsoft.com/office/drawing/2014/main" id="{071E8A57-B328-4CD5-8128-CFBA40A8E7E9}"/>
              </a:ext>
            </a:extLst>
          </p:cNvPr>
          <p:cNvSpPr/>
          <p:nvPr/>
        </p:nvSpPr>
        <p:spPr>
          <a:xfrm>
            <a:off x="5271571" y="1794141"/>
            <a:ext cx="3872420" cy="4620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000" dirty="0">
                <a:solidFill>
                  <a:srgbClr val="00206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Monitoramento contínuo da eficiência econômica de cada </a:t>
            </a:r>
            <a:r>
              <a:rPr lang="en-US" sz="1000" dirty="0" err="1">
                <a:solidFill>
                  <a:srgbClr val="00206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ativo</a:t>
            </a:r>
            <a:r>
              <a:rPr lang="en-US" sz="1000" dirty="0">
                <a:solidFill>
                  <a:srgbClr val="00206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</a:p>
          <a:p>
            <a:pPr marL="0" indent="0" algn="l">
              <a:lnSpc>
                <a:spcPct val="100000"/>
              </a:lnSpc>
              <a:buNone/>
            </a:pPr>
            <a:r>
              <a:rPr lang="en-US" sz="1000" dirty="0">
                <a:solidFill>
                  <a:srgbClr val="00206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da frota ou equipamento.</a:t>
            </a:r>
            <a:endParaRPr lang="en-US" sz="1000" dirty="0">
              <a:solidFill>
                <a:srgbClr val="002060"/>
              </a:solidFill>
            </a:endParaRPr>
          </a:p>
        </p:txBody>
      </p:sp>
      <p:sp>
        <p:nvSpPr>
          <p:cNvPr id="11" name="Text 5">
            <a:extLst>
              <a:ext uri="{FF2B5EF4-FFF2-40B4-BE49-F238E27FC236}">
                <a16:creationId xmlns:a16="http://schemas.microsoft.com/office/drawing/2014/main" id="{B554DDA7-05BC-4CC5-8F47-DE72C6EECD92}"/>
              </a:ext>
            </a:extLst>
          </p:cNvPr>
          <p:cNvSpPr/>
          <p:nvPr/>
        </p:nvSpPr>
        <p:spPr>
          <a:xfrm>
            <a:off x="5271571" y="2338824"/>
            <a:ext cx="1858916" cy="1291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050" b="1" dirty="0">
                <a:solidFill>
                  <a:srgbClr val="002060"/>
                </a:solidFill>
                <a:latin typeface="+mn-lt"/>
                <a:ea typeface="Unbounded Bold" pitchFamily="34" charset="-122"/>
                <a:cs typeface="Unbounded Bold" pitchFamily="34" charset="-120"/>
              </a:rPr>
              <a:t>Disponibilidade e Ociosidade</a:t>
            </a:r>
            <a:endParaRPr lang="en-US" sz="105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2" name="Text 6">
            <a:extLst>
              <a:ext uri="{FF2B5EF4-FFF2-40B4-BE49-F238E27FC236}">
                <a16:creationId xmlns:a16="http://schemas.microsoft.com/office/drawing/2014/main" id="{84DC918E-8844-4A51-AEB9-0E492C2EEFBC}"/>
              </a:ext>
            </a:extLst>
          </p:cNvPr>
          <p:cNvSpPr/>
          <p:nvPr/>
        </p:nvSpPr>
        <p:spPr>
          <a:xfrm>
            <a:off x="5271571" y="2587721"/>
            <a:ext cx="3746699" cy="3780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000" dirty="0">
                <a:solidFill>
                  <a:srgbClr val="00206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Taxa de utilização dos ativos e tempo improdutivo, </a:t>
            </a:r>
          </a:p>
          <a:p>
            <a:pPr marL="0" indent="0" algn="l">
              <a:lnSpc>
                <a:spcPct val="100000"/>
              </a:lnSpc>
              <a:buNone/>
            </a:pPr>
            <a:r>
              <a:rPr lang="en-US" sz="1000" dirty="0">
                <a:solidFill>
                  <a:srgbClr val="00206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fundamentais para otimizar alocação.</a:t>
            </a:r>
            <a:endParaRPr lang="en-US" sz="1000" dirty="0">
              <a:solidFill>
                <a:srgbClr val="002060"/>
              </a:solidFill>
            </a:endParaRPr>
          </a:p>
        </p:txBody>
      </p:sp>
      <p:sp>
        <p:nvSpPr>
          <p:cNvPr id="13" name="Text 7">
            <a:extLst>
              <a:ext uri="{FF2B5EF4-FFF2-40B4-BE49-F238E27FC236}">
                <a16:creationId xmlns:a16="http://schemas.microsoft.com/office/drawing/2014/main" id="{FF6BD904-8076-44CD-9EBF-DB07B3473AE3}"/>
              </a:ext>
            </a:extLst>
          </p:cNvPr>
          <p:cNvSpPr/>
          <p:nvPr/>
        </p:nvSpPr>
        <p:spPr>
          <a:xfrm>
            <a:off x="5271571" y="3266995"/>
            <a:ext cx="1819726" cy="1291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050" b="1" dirty="0">
                <a:solidFill>
                  <a:srgbClr val="002060"/>
                </a:solidFill>
                <a:latin typeface="+mn-lt"/>
                <a:ea typeface="Unbounded Bold" pitchFamily="34" charset="-122"/>
                <a:cs typeface="Unbounded Bold" pitchFamily="34" charset="-120"/>
              </a:rPr>
              <a:t>Produtividade por Operador</a:t>
            </a:r>
            <a:endParaRPr lang="en-US" sz="105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4" name="Text 8">
            <a:extLst>
              <a:ext uri="{FF2B5EF4-FFF2-40B4-BE49-F238E27FC236}">
                <a16:creationId xmlns:a16="http://schemas.microsoft.com/office/drawing/2014/main" id="{30712DF8-9714-427E-8C90-29BEAD03EEA4}"/>
              </a:ext>
            </a:extLst>
          </p:cNvPr>
          <p:cNvSpPr/>
          <p:nvPr/>
        </p:nvSpPr>
        <p:spPr>
          <a:xfrm>
            <a:off x="5258941" y="3609327"/>
            <a:ext cx="4342930" cy="4620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000" dirty="0">
                <a:solidFill>
                  <a:srgbClr val="00206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Desempenho individual e por equipe, </a:t>
            </a:r>
            <a:r>
              <a:rPr lang="en-US" sz="1000" dirty="0" err="1">
                <a:solidFill>
                  <a:srgbClr val="00206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identificando</a:t>
            </a:r>
            <a:r>
              <a:rPr lang="en-US" sz="1000" dirty="0">
                <a:solidFill>
                  <a:srgbClr val="00206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</a:p>
          <a:p>
            <a:pPr marL="0" indent="0" algn="l">
              <a:lnSpc>
                <a:spcPct val="100000"/>
              </a:lnSpc>
              <a:buNone/>
            </a:pPr>
            <a:r>
              <a:rPr lang="en-US" sz="1000" dirty="0" err="1">
                <a:solidFill>
                  <a:srgbClr val="00206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oportunidades</a:t>
            </a:r>
            <a:r>
              <a:rPr lang="en-US" sz="1000" dirty="0">
                <a:solidFill>
                  <a:srgbClr val="00206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de treinamento e melhoria.</a:t>
            </a:r>
            <a:endParaRPr lang="en-US" sz="1000" dirty="0">
              <a:solidFill>
                <a:srgbClr val="002060"/>
              </a:solidFill>
            </a:endParaRPr>
          </a:p>
        </p:txBody>
      </p:sp>
      <p:pic>
        <p:nvPicPr>
          <p:cNvPr id="15" name="Image 1" descr="preencoded.png">
            <a:extLst>
              <a:ext uri="{FF2B5EF4-FFF2-40B4-BE49-F238E27FC236}">
                <a16:creationId xmlns:a16="http://schemas.microsoft.com/office/drawing/2014/main" id="{79245DD6-DAED-4D28-BB6E-C37AEFFD6A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41715" y="2433031"/>
            <a:ext cx="234871" cy="234877"/>
          </a:xfrm>
          <a:prstGeom prst="rect">
            <a:avLst/>
          </a:prstGeom>
        </p:spPr>
      </p:pic>
      <p:pic>
        <p:nvPicPr>
          <p:cNvPr id="16" name="Image 1" descr="preencoded.png">
            <a:extLst>
              <a:ext uri="{FF2B5EF4-FFF2-40B4-BE49-F238E27FC236}">
                <a16:creationId xmlns:a16="http://schemas.microsoft.com/office/drawing/2014/main" id="{BAEDDEB6-E008-4120-BA6E-A99951B60B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22301" y="3395431"/>
            <a:ext cx="234871" cy="23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6816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 title="FUNDO-APRESENTAÇÃ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0" descr="preencoded.png">
            <a:extLst>
              <a:ext uri="{FF2B5EF4-FFF2-40B4-BE49-F238E27FC236}">
                <a16:creationId xmlns:a16="http://schemas.microsoft.com/office/drawing/2014/main" id="{AF50F1EA-64BA-4853-85E2-EAD493BB4C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0857" y="162793"/>
            <a:ext cx="6771678" cy="3809163"/>
          </a:xfrm>
          <a:prstGeom prst="rect">
            <a:avLst/>
          </a:prstGeom>
        </p:spPr>
      </p:pic>
      <p:sp>
        <p:nvSpPr>
          <p:cNvPr id="3" name="Text 0">
            <a:extLst>
              <a:ext uri="{FF2B5EF4-FFF2-40B4-BE49-F238E27FC236}">
                <a16:creationId xmlns:a16="http://schemas.microsoft.com/office/drawing/2014/main" id="{06D35519-AC2B-4CBF-81CF-2E7F44F7F015}"/>
              </a:ext>
            </a:extLst>
          </p:cNvPr>
          <p:cNvSpPr/>
          <p:nvPr/>
        </p:nvSpPr>
        <p:spPr>
          <a:xfrm>
            <a:off x="501455" y="322813"/>
            <a:ext cx="460036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00" b="1" dirty="0">
                <a:solidFill>
                  <a:srgbClr val="333F70"/>
                </a:solidFill>
                <a:latin typeface="+mn-lt"/>
                <a:ea typeface="Unbounded Bold" pitchFamily="34" charset="-122"/>
                <a:cs typeface="Unbounded Bold" pitchFamily="34" charset="-120"/>
              </a:rPr>
              <a:t>Jornada de Maturidade Digital</a:t>
            </a:r>
            <a:endParaRPr lang="en-US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786631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 title="FUNDO-APRESENTAÇÃ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2">
            <a:extLst>
              <a:ext uri="{FF2B5EF4-FFF2-40B4-BE49-F238E27FC236}">
                <a16:creationId xmlns:a16="http://schemas.microsoft.com/office/drawing/2014/main" id="{561794B4-D391-47A3-802A-8291FAE4C79C}"/>
              </a:ext>
            </a:extLst>
          </p:cNvPr>
          <p:cNvSpPr/>
          <p:nvPr/>
        </p:nvSpPr>
        <p:spPr>
          <a:xfrm>
            <a:off x="992945" y="488553"/>
            <a:ext cx="3064705" cy="4715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600" b="1" dirty="0">
                <a:solidFill>
                  <a:srgbClr val="002060"/>
                </a:solidFill>
                <a:latin typeface="+mn-lt"/>
                <a:ea typeface="Unbounded Bold" pitchFamily="34" charset="-122"/>
                <a:cs typeface="Unbounded Bold" pitchFamily="34" charset="-120"/>
              </a:rPr>
              <a:t>Onde sua empresa está hoje?</a:t>
            </a:r>
            <a:endParaRPr lang="en-US" sz="16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4" name="Text 3">
            <a:extLst>
              <a:ext uri="{FF2B5EF4-FFF2-40B4-BE49-F238E27FC236}">
                <a16:creationId xmlns:a16="http://schemas.microsoft.com/office/drawing/2014/main" id="{9C3DE68B-0632-425E-A2E1-EDCDACFA74F3}"/>
              </a:ext>
            </a:extLst>
          </p:cNvPr>
          <p:cNvSpPr/>
          <p:nvPr/>
        </p:nvSpPr>
        <p:spPr>
          <a:xfrm>
            <a:off x="600070" y="1676538"/>
            <a:ext cx="7943849" cy="75830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1600" dirty="0">
                <a:solidFill>
                  <a:schemeClr val="tx1"/>
                </a:solidFill>
                <a:latin typeface="+mn-lt"/>
                <a:ea typeface="Open Sans" pitchFamily="34" charset="-122"/>
                <a:cs typeface="Open Sans" pitchFamily="34" charset="-120"/>
              </a:rPr>
              <a:t>O diagnóstico de maturidade digital identifica o estágio atual em cada dimensão da operação — frota, manutenção, abastecimento, produção e gestão — e define um plano de evolução com prioridades claras e retorno mensurável.</a:t>
            </a:r>
            <a:endParaRPr lang="en-US" sz="16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281493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 title="FUNDO-APRESENTAÇÃ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Gestor de Contrato na Administração Pública">
            <a:extLst>
              <a:ext uri="{FF2B5EF4-FFF2-40B4-BE49-F238E27FC236}">
                <a16:creationId xmlns:a16="http://schemas.microsoft.com/office/drawing/2014/main" id="{E08EB1ED-C12F-4D92-A542-DE020C108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535" y="1089660"/>
            <a:ext cx="3526155" cy="235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49E9122A-0AB9-4555-A168-CFD9AB58AA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143" y="1379864"/>
            <a:ext cx="5123250" cy="177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26325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 title="FUNDO-APRESENTAÇÃ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E9B599DF-B92B-407F-B922-BA5EB438A5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885" y="895153"/>
            <a:ext cx="8618220" cy="2419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10151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 title="FUNDO-APRESENTAÇÃ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5858950A-32F3-4CCD-AE7F-15A2804448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782" y="148028"/>
            <a:ext cx="7562088" cy="384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39344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 title="FUNDO-APRESENTAÇÃ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3A096811-B7C4-4065-BFF5-BAD7AA234E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170" y="423239"/>
            <a:ext cx="8629650" cy="303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9956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 title="FUNDO-APRESENTAÇÃ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0" descr="preencoded.png">
            <a:extLst>
              <a:ext uri="{FF2B5EF4-FFF2-40B4-BE49-F238E27FC236}">
                <a16:creationId xmlns:a16="http://schemas.microsoft.com/office/drawing/2014/main" id="{E795605C-E59F-4118-A24C-112A3B5137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0010"/>
            <a:ext cx="2748915" cy="419481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03367861-8248-4F17-9BB0-F1FA867947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4090" y="1626788"/>
            <a:ext cx="5224725" cy="188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1729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 title="FUNDO-APRESENTAÇÃ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574D4269-E431-485E-9DA7-876E2CA2A1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600" y="416158"/>
            <a:ext cx="8606790" cy="3442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96513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 title="FUNDO-APRESENTAÇÃ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4FD3FF80-F676-4AE8-89D5-855FC3A846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70" y="607323"/>
            <a:ext cx="8629650" cy="3278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59551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 title="FUNDO-APRESENTAÇÃ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5C73A858-C896-403F-914B-6A4F723000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740" y="637472"/>
            <a:ext cx="8652510" cy="283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97023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 title="FUNDO-APRESENTAÇÃ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18CF3D9B-4F6E-4683-9256-E743A43F2AE1}"/>
              </a:ext>
            </a:extLst>
          </p:cNvPr>
          <p:cNvSpPr txBox="1"/>
          <p:nvPr/>
        </p:nvSpPr>
        <p:spPr>
          <a:xfrm>
            <a:off x="880110" y="235387"/>
            <a:ext cx="7829550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1" dirty="0"/>
              <a:t>Estudo de Caso </a:t>
            </a:r>
          </a:p>
          <a:p>
            <a:r>
              <a:rPr lang="pt-BR" sz="1600" b="1" dirty="0"/>
              <a:t>Frota envelhecida e alto custo de manutenção</a:t>
            </a:r>
          </a:p>
          <a:p>
            <a:endParaRPr lang="pt-BR" sz="1600" b="1" dirty="0"/>
          </a:p>
          <a:p>
            <a:r>
              <a:rPr lang="pt-BR" sz="1600" b="1" dirty="0"/>
              <a:t>Situação</a:t>
            </a:r>
          </a:p>
          <a:p>
            <a:r>
              <a:rPr lang="pt-BR" sz="1600" dirty="0"/>
              <a:t>O Município Alfa possui: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1600" dirty="0"/>
              <a:t>68 veículos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1600" dirty="0"/>
              <a:t>Idade média da frota: 14 anos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1600" dirty="0"/>
              <a:t>40% dos veículos apresentam mais de 250 mil km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1600" dirty="0"/>
              <a:t>O gasto com manutenção aumentou 42% nos últimos dois anos.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1600" dirty="0"/>
              <a:t>Não existe planejamento para renovação da frota. </a:t>
            </a:r>
          </a:p>
          <a:p>
            <a:pPr>
              <a:buFont typeface="Arial" panose="020B0604020202020204" pitchFamily="34" charset="0"/>
              <a:buChar char="•"/>
            </a:pPr>
            <a:endParaRPr lang="pt-BR" sz="1600" dirty="0"/>
          </a:p>
          <a:p>
            <a:r>
              <a:rPr lang="pt-BR" sz="1600" b="1" dirty="0"/>
              <a:t>Perguntas para discussão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1600" dirty="0"/>
              <a:t>Quais são os principais riscos?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1600" dirty="0"/>
              <a:t>Vale a pena continuar realizando manutenções?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1600" dirty="0"/>
              <a:t>Como calcular o momento ideal para substituição?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1600" dirty="0"/>
              <a:t>Quais indicadores deveriam ser acompanhados?</a:t>
            </a:r>
          </a:p>
        </p:txBody>
      </p:sp>
    </p:spTree>
    <p:extLst>
      <p:ext uri="{BB962C8B-B14F-4D97-AF65-F5344CB8AC3E}">
        <p14:creationId xmlns:p14="http://schemas.microsoft.com/office/powerpoint/2010/main" val="200774608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 title="FUNDO-APRESENTAÇÃ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DBF1DA7D-297A-4F72-974C-582BE1963C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0" y="197115"/>
            <a:ext cx="8503920" cy="3711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21750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 title="FUNDO-APRESENTAÇÃ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ECBA30D1-1F35-4A1C-938D-D4215EE01D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" y="310886"/>
            <a:ext cx="7852410" cy="3879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53927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 title="FUNDO-APRESENTAÇÃ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3496624E-5F40-4677-AAE9-C73638D29E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023" y="160021"/>
            <a:ext cx="7728967" cy="392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79328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 title="FUNDO-APRESENTAÇÃ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78E60B75-5F8D-4B36-8F7B-83A335743695}"/>
              </a:ext>
            </a:extLst>
          </p:cNvPr>
          <p:cNvSpPr txBox="1"/>
          <p:nvPr/>
        </p:nvSpPr>
        <p:spPr>
          <a:xfrm>
            <a:off x="2320285" y="545246"/>
            <a:ext cx="4503420" cy="337066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600" b="1" dirty="0"/>
              <a:t>Principais Problemas encontrados</a:t>
            </a:r>
            <a:r>
              <a:rPr lang="pt-BR" sz="1600" dirty="0"/>
              <a:t>: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/>
              <a:t>Município com frota envelhecida. 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/>
              <a:t>Gastos excessivos com manutenção. 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/>
              <a:t>Falta de controle de abastecimento. 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/>
              <a:t>Veículos com baixa utilização. 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/>
              <a:t>Oficinas sem indicadores de desempenho. 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/>
              <a:t>Frota com documentação irregular. 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/>
              <a:t>Retrabalho causado por controles em papel. 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/>
              <a:t>Implantação de checklist eletrônico.</a:t>
            </a:r>
          </a:p>
        </p:txBody>
      </p:sp>
    </p:spTree>
    <p:extLst>
      <p:ext uri="{BB962C8B-B14F-4D97-AF65-F5344CB8AC3E}">
        <p14:creationId xmlns:p14="http://schemas.microsoft.com/office/powerpoint/2010/main" val="393397422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 title="FUNDO-APRESENTAÇÃ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8129D764-9960-490E-9B14-B12182DEDC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0488"/>
            <a:ext cx="8298180" cy="373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48607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 title="FUNDO-APRESENTAÇÃ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7C1E13DE-181A-462F-B48B-BC3D1C97B8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28600"/>
            <a:ext cx="8225603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6299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 title="FUNDO-APRESENTAÇÃ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C89F39EF-5957-460F-9807-A68C371689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9852" y="849548"/>
            <a:ext cx="4944285" cy="188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02455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 title="FUNDO-APRESENTAÇÃ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0" descr="preencoded.png">
            <a:extLst>
              <a:ext uri="{FF2B5EF4-FFF2-40B4-BE49-F238E27FC236}">
                <a16:creationId xmlns:a16="http://schemas.microsoft.com/office/drawing/2014/main" id="{68D97844-D476-4333-AE52-5EA2B9173A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3680" y="358556"/>
            <a:ext cx="6616640" cy="3721953"/>
          </a:xfrm>
          <a:prstGeom prst="rect">
            <a:avLst/>
          </a:prstGeom>
        </p:spPr>
      </p:pic>
      <p:sp>
        <p:nvSpPr>
          <p:cNvPr id="3" name="Text 0">
            <a:extLst>
              <a:ext uri="{FF2B5EF4-FFF2-40B4-BE49-F238E27FC236}">
                <a16:creationId xmlns:a16="http://schemas.microsoft.com/office/drawing/2014/main" id="{D2FE8505-EDFB-42DF-A7AE-64B13E63C730}"/>
              </a:ext>
            </a:extLst>
          </p:cNvPr>
          <p:cNvSpPr/>
          <p:nvPr/>
        </p:nvSpPr>
        <p:spPr>
          <a:xfrm>
            <a:off x="661475" y="454819"/>
            <a:ext cx="4365813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600" b="1" dirty="0">
                <a:solidFill>
                  <a:srgbClr val="002060"/>
                </a:solidFill>
                <a:latin typeface="+mn-lt"/>
                <a:ea typeface="Unbounded Bold" pitchFamily="34" charset="-122"/>
                <a:cs typeface="Unbounded Bold" pitchFamily="34" charset="-120"/>
              </a:rPr>
              <a:t>Cronograma de Implantação</a:t>
            </a:r>
            <a:endParaRPr lang="en-US" sz="1600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5819718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 title="FUNDO-APRESENTAÇÃ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69ECB385-DB9A-45DC-B1BF-F92A2DFF1D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" y="515917"/>
            <a:ext cx="8618220" cy="335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97055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 title="FUNDO-APRESENTAÇÃ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07561B6D-46F2-42EA-B5D4-C038BAF438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181" y="368855"/>
            <a:ext cx="8654904" cy="391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6073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 title="FUNDO-APRESENTAÇÃ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2C5C52D1-1932-4D90-89B7-9B294B22F7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6542" y="378538"/>
            <a:ext cx="4730906" cy="406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0870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 title="FUNDO-APRESENTAÇÃ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0521D258-4EAB-4333-87A4-92C687A1A7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" y="207866"/>
            <a:ext cx="8340051" cy="3676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4785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 title="FUNDO-APRESENTAÇÃ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567795C3-B466-428A-BED0-90CDBC8384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969" y="927249"/>
            <a:ext cx="8340051" cy="242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405671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888</TotalTime>
  <Words>545</Words>
  <Application>Microsoft Office PowerPoint</Application>
  <PresentationFormat>Apresentação na tela (16:9)</PresentationFormat>
  <Paragraphs>49</Paragraphs>
  <Slides>62</Slides>
  <Notes>62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62</vt:i4>
      </vt:variant>
    </vt:vector>
  </HeadingPairs>
  <TitlesOfParts>
    <vt:vector size="69" baseType="lpstr">
      <vt:lpstr>Alexandria Medium</vt:lpstr>
      <vt:lpstr>Arial</vt:lpstr>
      <vt:lpstr>Calibri</vt:lpstr>
      <vt:lpstr>Manrope</vt:lpstr>
      <vt:lpstr>Open Sans</vt:lpstr>
      <vt:lpstr>Roboto</vt:lpstr>
      <vt:lpstr>Simple Light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cp:lastModifiedBy>Ederson Wiliams da Paz</cp:lastModifiedBy>
  <cp:revision>28</cp:revision>
  <dcterms:modified xsi:type="dcterms:W3CDTF">2026-07-06T18:45:30Z</dcterms:modified>
</cp:coreProperties>
</file>